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9" r:id="rId2"/>
    <p:sldId id="273" r:id="rId3"/>
    <p:sldId id="272" r:id="rId4"/>
    <p:sldId id="270" r:id="rId5"/>
    <p:sldId id="271" r:id="rId6"/>
    <p:sldId id="266" r:id="rId7"/>
    <p:sldId id="274" r:id="rId8"/>
    <p:sldId id="268" r:id="rId9"/>
    <p:sldId id="275" r:id="rId10"/>
    <p:sldId id="269" r:id="rId11"/>
  </p:sldIdLst>
  <p:sldSz cx="12192000" cy="6858000"/>
  <p:notesSz cx="6797675" cy="9928225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>
        <p:scale>
          <a:sx n="78" d="100"/>
          <a:sy n="78" d="100"/>
        </p:scale>
        <p:origin x="294" y="-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288BB-B8BA-4D4A-A8B3-74B465D452BB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B46C-F109-4D78-ACBF-8A90F1AA1ED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848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620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02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374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4289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679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7671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880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182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404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0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039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336F3-3AF4-4E09-95E1-CFDB7567EBD4}" type="datetimeFigureOut">
              <a:rPr lang="es-CR" smtClean="0"/>
              <a:t>12/1/2023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66168-92C6-48D8-ADCB-D52E5A83D75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1298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40410" y="2288155"/>
            <a:ext cx="66149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Sesión Extraordinaria </a:t>
            </a:r>
          </a:p>
          <a:p>
            <a:r>
              <a:rPr lang="es-E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Análisis del Expediente 23.397</a:t>
            </a:r>
          </a:p>
          <a:p>
            <a:endParaRPr lang="es-E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E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Enero 12, 2023</a:t>
            </a:r>
          </a:p>
          <a:p>
            <a:endParaRPr lang="es-E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574F12-FBB5-903A-54DB-8B1FA335A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89" y="852917"/>
            <a:ext cx="4529721" cy="465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71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omite en relación con la ONS?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400" dirty="0"/>
              <a:t>¿Se rompe el esfuerzo del Proyecto de Ley de Reforma de Semillas (Exp.21.087)? 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400" dirty="0"/>
              <a:t>Nueva naturaleza jurídica propuesta implica cambios en: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La ONS tiene personería propia y se elimina esa figura legal para compartir auditoria, asesoría jurídica, unidades administrativas (planificación, proveeduría, contabilidad, etc.)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Bienes muebles e inmuebles y recursos humanos, serán parte del MAG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Personal pasa a ser parte del régimen del Servicio Civil vs Ley de Empleo Público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Eliminación de la Junta Directiva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Pérdida de independencia administrativa y funcionamiento operativo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No se garantiza el financiamiento a la operación de la ONS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Se convierte en </a:t>
            </a:r>
            <a:r>
              <a:rPr lang="es-ES" sz="1800" b="1" dirty="0"/>
              <a:t>Juez y Parte </a:t>
            </a:r>
            <a:r>
              <a:rPr lang="es-ES" sz="1800" dirty="0"/>
              <a:t>en el proceso de certificación de semillas 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endParaRPr lang="es-ES" sz="1800" dirty="0"/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endParaRPr lang="es-ES" sz="1800" dirty="0"/>
          </a:p>
          <a:p>
            <a:pPr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endParaRPr lang="es-ES" sz="2200" dirty="0"/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838200" y="1690688"/>
            <a:ext cx="10515600" cy="1"/>
          </a:xfrm>
          <a:prstGeom prst="line">
            <a:avLst/>
          </a:prstGeom>
          <a:ln w="571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15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4C76CB7-BF9A-63D7-97A2-4A8F89ACA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641" y="664832"/>
            <a:ext cx="8229600" cy="337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3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F92EBC9-4A6E-6337-0D64-686D5F3B3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427" y="1111623"/>
            <a:ext cx="8444753" cy="463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4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A1B3D82-CE80-B1CE-097C-4F9208D14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04" y="577452"/>
            <a:ext cx="10664792" cy="584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5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1B544A1-6246-E0D7-17A9-83EFF55B6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74" y="837398"/>
            <a:ext cx="11328299" cy="561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4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cap="small" dirty="0"/>
              <a:t>Ley Orgánica del MAG y del sector agropecuario pesquero y rural</a:t>
            </a:r>
            <a:br>
              <a:rPr lang="es-ES" sz="2800" b="1" cap="small" dirty="0"/>
            </a:br>
            <a:r>
              <a:rPr lang="es-ES" sz="2800" b="1" cap="small" dirty="0"/>
              <a:t>Expediente 23.397</a:t>
            </a:r>
            <a:endParaRPr lang="es-CR" sz="2800" b="1" cap="smal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892480" cy="4558699"/>
          </a:xfrm>
        </p:spPr>
        <p:txBody>
          <a:bodyPr>
            <a:normAutofit fontScale="62500" lnSpcReduction="20000"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s-ES" b="1" dirty="0"/>
              <a:t>Toma como base documento: LEY ORGANICA DEL SECTOR AGROPECUARIO NACIONAL Y LA LEY ORGANICA DEL MINISTERIO DE DESARROLLO AGROPECUARIO, PESQUERO Y RURAL (MDAPR), presentado al sector por el Ministro Renato Alvarado Rivera, en julio de 2021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ES" b="1" i="1" dirty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s-ES" i="1" dirty="0"/>
              <a:t>Exposición de motivos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dirty="0"/>
              <a:t>Antecedentes y problemática actual y funcionamiento de la institucionalidad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1800" dirty="0"/>
              <a:t>Dispersión de instituciones 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1800" dirty="0"/>
              <a:t>Rectoría del Ministro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1800" dirty="0"/>
              <a:t>Estructuras administrativas independientes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1800" dirty="0"/>
              <a:t>Recomendaciones de la CGR, Estado de la Nación y de la OCDE</a:t>
            </a:r>
            <a:endParaRPr lang="es-ES" i="1" dirty="0"/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dirty="0"/>
              <a:t>Revisión (congruencia) 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Página 16: INTA, ONS y Clubes 4 S  se ubican a nivel de la estructura básica del MAG, sin embargo mas adelante, en el Proyecto de Ley se convierte a la ONS en un </a:t>
            </a:r>
            <a:r>
              <a:rPr lang="es-ES" sz="1800" dirty="0" err="1"/>
              <a:t>organoi</a:t>
            </a:r>
            <a:r>
              <a:rPr lang="es-ES" sz="1800" dirty="0"/>
              <a:t> de desconcentración mínima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Página 16: cita que PIMA, CNP e INDER mantendrán su autonomía pero en la propuesta el PIMA pasa a formar parte del CNP.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dirty="0"/>
              <a:t>Terminología: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Adscritas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Instituciones autónomas: CNP, INCOPESCA, INDER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Órganos de desconcentración máxima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sz="1800" dirty="0"/>
              <a:t>Órganos con desconcentración mínima </a:t>
            </a:r>
          </a:p>
          <a:p>
            <a:pPr marL="457200" lvl="1" indent="0">
              <a:buClr>
                <a:schemeClr val="accent6">
                  <a:lumMod val="75000"/>
                </a:schemeClr>
              </a:buClr>
              <a:buNone/>
            </a:pPr>
            <a:endParaRPr lang="es-ES" sz="1800" dirty="0"/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endParaRPr lang="es-ES" sz="1800" dirty="0"/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endParaRPr lang="es-ES" sz="18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dirty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ES" dirty="0"/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838200" y="1690688"/>
            <a:ext cx="10515600" cy="1"/>
          </a:xfrm>
          <a:prstGeom prst="line">
            <a:avLst/>
          </a:prstGeom>
          <a:ln w="571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44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cap="small" dirty="0"/>
              <a:t>Aspectos a destacar sobre el Texto de Ley </a:t>
            </a:r>
            <a:endParaRPr lang="es-CR" sz="2800" b="1" cap="smal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892480" cy="4558699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dirty="0"/>
              <a:t>Artículo 4: Funciones del MAG 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⁻"/>
            </a:pPr>
            <a:r>
              <a:rPr lang="es-ES" dirty="0"/>
              <a:t>g) Promover la investigación, uso y evaluación de nuevas semillas, potenciar el uso de semillas criollas, locales o tradicionales, así como el fortalecimiento del sector semillerista costarricense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dirty="0"/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dirty="0"/>
              <a:t>Artículo 11: Organismos y/o programas o actividades del SPAPR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2000" dirty="0"/>
              <a:t>Las 6 Corporaciones Agropecuarias 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2000" dirty="0"/>
              <a:t>FONECAFE y FONASCAFE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2000" dirty="0"/>
              <a:t>Oficina Nacional Forestal  (ONF)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2000" dirty="0"/>
              <a:t>MAG, CNP, INCOPESCA, INDER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r>
              <a:rPr lang="es-ES" sz="2000" b="1" dirty="0"/>
              <a:t>Omite: </a:t>
            </a:r>
            <a:r>
              <a:rPr lang="es-ES" sz="2000" dirty="0"/>
              <a:t>ONS, INTA, PIMA, Clubes 4S, SFE, SENASA y SENARA</a:t>
            </a:r>
          </a:p>
          <a:p>
            <a:pPr marL="457200" lvl="1" indent="0" algn="just">
              <a:buClr>
                <a:schemeClr val="accent6">
                  <a:lumMod val="75000"/>
                </a:schemeClr>
              </a:buClr>
              <a:buNone/>
            </a:pPr>
            <a:endParaRPr lang="es-ES" sz="2000" dirty="0"/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3000" dirty="0"/>
              <a:t>Artículo 13: Participación ciudadana </a:t>
            </a:r>
            <a:r>
              <a:rPr lang="es-ES" sz="3200" dirty="0"/>
              <a:t>“</a:t>
            </a:r>
            <a:r>
              <a:rPr lang="es-ES" sz="2400" i="1" dirty="0"/>
              <a:t>… propiciar la participación de los productores y de sus organizaciones , en la toma de decisiones de relevancia gremial”  </a:t>
            </a:r>
            <a:r>
              <a:rPr lang="es-ES" sz="2400" u="sng" dirty="0"/>
              <a:t>… No se explica como se materializa esa participación.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sz="2400" i="1" dirty="0"/>
          </a:p>
          <a:p>
            <a:pPr lvl="1" algn="just">
              <a:buClr>
                <a:schemeClr val="accent6">
                  <a:lumMod val="75000"/>
                </a:schemeClr>
              </a:buClr>
              <a:buFont typeface="Calibri" panose="020F0502020204030204" pitchFamily="34" charset="0"/>
              <a:buChar char="-"/>
            </a:pPr>
            <a:endParaRPr lang="es-ES" sz="2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s-ES" dirty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ES" dirty="0"/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838200" y="1690688"/>
            <a:ext cx="10515600" cy="1"/>
          </a:xfrm>
          <a:prstGeom prst="line">
            <a:avLst/>
          </a:prstGeom>
          <a:ln w="571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37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cap="small" dirty="0"/>
              <a:t>Sobre la ONS </a:t>
            </a:r>
            <a:endParaRPr lang="es-CR" sz="3200" b="1" cap="smal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6692" y="1825624"/>
            <a:ext cx="10637108" cy="4682267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300" b="1" dirty="0"/>
              <a:t>Artículo 10: </a:t>
            </a:r>
            <a:r>
              <a:rPr lang="es-ES" sz="2300" dirty="0"/>
              <a:t>Órganos de desconcentración mínima: SFE, SENASA, ONS 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s-ES" sz="2300" b="1" dirty="0"/>
              <a:t>    </a:t>
            </a:r>
            <a:r>
              <a:rPr lang="es-ES" sz="2300" i="1" dirty="0"/>
              <a:t>ONS  “… su grado de desconcentración será mínima en lo atinente a sus competencias técnicas exclusivas”</a:t>
            </a:r>
            <a:r>
              <a:rPr lang="es-ES" sz="2300" b="1" dirty="0"/>
              <a:t>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2300" b="1" dirty="0"/>
              <a:t>Artículo 19: </a:t>
            </a:r>
            <a:r>
              <a:rPr lang="es-ES" sz="2300" dirty="0"/>
              <a:t>Modificaciones a la Ley </a:t>
            </a:r>
            <a:r>
              <a:rPr lang="es-ES" sz="2300" dirty="0" err="1"/>
              <a:t>Nº</a:t>
            </a:r>
            <a:r>
              <a:rPr lang="es-ES" sz="2300" dirty="0"/>
              <a:t> 6289 “Ley de la Oficina Nacional de Semillas, del 4 de diciembre de 1978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s-ES" sz="1800" dirty="0">
                <a:effectLst/>
                <a:ea typeface="Arial" panose="020B0604020202020204" pitchFamily="34" charset="0"/>
              </a:rPr>
              <a:t>Se modifican los artículos 1 y 21 de la Ley </a:t>
            </a:r>
            <a:r>
              <a:rPr lang="es-ES" sz="1800" dirty="0" err="1">
                <a:effectLst/>
                <a:ea typeface="Arial" panose="020B0604020202020204" pitchFamily="34" charset="0"/>
              </a:rPr>
              <a:t>Nº</a:t>
            </a:r>
            <a:r>
              <a:rPr lang="es-ES" sz="1800" dirty="0">
                <a:effectLst/>
                <a:ea typeface="Arial" panose="020B0604020202020204" pitchFamily="34" charset="0"/>
              </a:rPr>
              <a:t> 6289 ¨Ley de la Oficina Nacional de Semillas¨, de 4 de diciembre de 1978 y sus reformas, para que en adelante dispongan:</a:t>
            </a:r>
            <a:endParaRPr lang="es-CR" sz="18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i="1" dirty="0">
                <a:effectLst/>
                <a:ea typeface="Arial" panose="020B0604020202020204" pitchFamily="34" charset="0"/>
              </a:rPr>
              <a:t>“Artículo 1.- Créase la Oficina Nacional de Semillas, como un Órgano de </a:t>
            </a:r>
            <a:r>
              <a:rPr lang="es-ES" sz="1800" i="1" u="sng" dirty="0">
                <a:effectLst/>
                <a:ea typeface="Arial" panose="020B0604020202020204" pitchFamily="34" charset="0"/>
              </a:rPr>
              <a:t>desconcentración mínima </a:t>
            </a:r>
            <a:r>
              <a:rPr lang="es-ES" sz="1800" i="1" dirty="0">
                <a:effectLst/>
                <a:ea typeface="Arial" panose="020B0604020202020204" pitchFamily="34" charset="0"/>
              </a:rPr>
              <a:t>del Ministerio de Agricultura y Ganadería, la cual tendrá a su cargo la promoción y protección, el mejoramiento, control, y el uso de semillas de calidad superior, con el objeto de fomentar su uso, para lo que establecerá las normas y mecanismos de control necesarios para su circulación y comercio.</a:t>
            </a:r>
            <a:endParaRPr lang="es-CR" sz="18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C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ES" sz="1800" dirty="0"/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838200" y="1690688"/>
            <a:ext cx="10515600" cy="1"/>
          </a:xfrm>
          <a:prstGeom prst="line">
            <a:avLst/>
          </a:prstGeom>
          <a:ln w="571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81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cap="small" dirty="0"/>
              <a:t>Sobre la ONS </a:t>
            </a:r>
            <a:endParaRPr lang="es-CR" sz="3200" b="1" cap="smal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4335" y="1825624"/>
            <a:ext cx="10649465" cy="4698744"/>
          </a:xfrm>
        </p:spPr>
        <p:txBody>
          <a:bodyPr>
            <a:normAutofit fontScale="85000" lnSpcReduction="20000"/>
          </a:bodyPr>
          <a:lstStyle/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Artículo 21.- El Ministerio de Agricultura y Ganadería contará con los siguientes recursos financieros, los cuales serán empleados para financiar prioritariamente las actividades de la Oficina Nacional de Semillas y serán administrados por el principio de caja única del Estado: </a:t>
            </a:r>
            <a:endParaRPr lang="es-CR" sz="14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a) Los ingresos por concepto de multas y comisos que perciba por las infracciones a esta Ley. </a:t>
            </a:r>
            <a:endParaRPr lang="es-CR" sz="14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b) Los ingresos por los servicios que brinde la ONS.</a:t>
            </a:r>
            <a:endParaRPr lang="es-CR" sz="14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d) Las contribuciones que reciba de otras instituciones públicas.</a:t>
            </a:r>
            <a:endParaRPr lang="es-CR" sz="14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e) Los legados, donaciones y, en general, toda clase de bienes y derechos que legalmente o por voluntad de particulares le sean proporcionados. </a:t>
            </a:r>
            <a:endParaRPr lang="es-CR" sz="14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400" i="1" dirty="0">
                <a:effectLst/>
                <a:ea typeface="Arial" panose="020B0604020202020204" pitchFamily="34" charset="0"/>
              </a:rPr>
              <a:t>f) Las contribuciones que reciba de organismos internacionales o de gobiernos de otros países, con los que Costa Rica haya suscrito convenios de colaboración en el campo de la producción de semillas.”</a:t>
            </a:r>
          </a:p>
          <a:p>
            <a:pPr marL="798195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ES" sz="3000" b="1" dirty="0"/>
              <a:t>Artículo 25: Derogaciones </a:t>
            </a: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/>
              <a:t>Se derogan los Artículos del 16 al 20  (Junta Directiva), 22 y 23 (Fondo de la ONS), y 24 (donaciones)</a:t>
            </a: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/>
              <a:t> </a:t>
            </a: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CR" sz="1900" dirty="0">
              <a:effectLst/>
              <a:ea typeface="Arial" panose="020B0604020202020204" pitchFamily="34" charset="0"/>
            </a:endParaRPr>
          </a:p>
          <a:p>
            <a:pPr marL="455295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CR" sz="1900" dirty="0">
              <a:effectLst/>
              <a:ea typeface="Arial" panose="020B0604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ES" sz="1800" dirty="0"/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838200" y="1690688"/>
            <a:ext cx="10515600" cy="1"/>
          </a:xfrm>
          <a:prstGeom prst="line">
            <a:avLst/>
          </a:prstGeom>
          <a:ln w="5715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971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798</Words>
  <Application>Microsoft Office PowerPoint</Application>
  <PresentationFormat>Panorámica</PresentationFormat>
  <Paragraphs>68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Ley Orgánica del MAG y del sector agropecuario pesquero y rural Expediente 23.397</vt:lpstr>
      <vt:lpstr>Aspectos a destacar sobre el Texto de Ley </vt:lpstr>
      <vt:lpstr>Sobre la ONS </vt:lpstr>
      <vt:lpstr>Sobre la ONS </vt:lpstr>
      <vt:lpstr>¿Qué omite en relación con la 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Lopez Lee</dc:creator>
  <cp:lastModifiedBy>Tania Lopez Lee</cp:lastModifiedBy>
  <cp:revision>92</cp:revision>
  <cp:lastPrinted>2021-07-01T14:39:29Z</cp:lastPrinted>
  <dcterms:created xsi:type="dcterms:W3CDTF">2021-03-19T20:52:04Z</dcterms:created>
  <dcterms:modified xsi:type="dcterms:W3CDTF">2023-01-12T22:13:01Z</dcterms:modified>
</cp:coreProperties>
</file>