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59" r:id="rId8"/>
    <p:sldId id="265" r:id="rId9"/>
    <p:sldId id="266" r:id="rId10"/>
    <p:sldId id="267" r:id="rId11"/>
    <p:sldId id="268" r:id="rId12"/>
    <p:sldId id="273" r:id="rId13"/>
    <p:sldId id="25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50A5E6-CC39-4569-AC65-6904857533A1}" v="1" dt="2023-05-14T22:16:19.2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4F89D-38B3-4C25-A1E0-053802C9411D}" type="datetimeFigureOut">
              <a:rPr lang="es-CR" smtClean="0"/>
              <a:t>14/5/2023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AB4B-20E4-45A2-AE60-29476603CAF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07484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4F89D-38B3-4C25-A1E0-053802C9411D}" type="datetimeFigureOut">
              <a:rPr lang="es-CR" smtClean="0"/>
              <a:t>14/5/2023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AB4B-20E4-45A2-AE60-29476603CAF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65038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4F89D-38B3-4C25-A1E0-053802C9411D}" type="datetimeFigureOut">
              <a:rPr lang="es-CR" smtClean="0"/>
              <a:t>14/5/2023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AB4B-20E4-45A2-AE60-29476603CAF4}" type="slidenum">
              <a:rPr lang="es-CR" smtClean="0"/>
              <a:t>‹Nº›</a:t>
            </a:fld>
            <a:endParaRPr lang="es-C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8391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4F89D-38B3-4C25-A1E0-053802C9411D}" type="datetimeFigureOut">
              <a:rPr lang="es-CR" smtClean="0"/>
              <a:t>14/5/2023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AB4B-20E4-45A2-AE60-29476603CAF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03628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4F89D-38B3-4C25-A1E0-053802C9411D}" type="datetimeFigureOut">
              <a:rPr lang="es-CR" smtClean="0"/>
              <a:t>14/5/2023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AB4B-20E4-45A2-AE60-29476603CAF4}" type="slidenum">
              <a:rPr lang="es-CR" smtClean="0"/>
              <a:t>‹Nº›</a:t>
            </a:fld>
            <a:endParaRPr lang="es-C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87494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4F89D-38B3-4C25-A1E0-053802C9411D}" type="datetimeFigureOut">
              <a:rPr lang="es-CR" smtClean="0"/>
              <a:t>14/5/2023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AB4B-20E4-45A2-AE60-29476603CAF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848986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4F89D-38B3-4C25-A1E0-053802C9411D}" type="datetimeFigureOut">
              <a:rPr lang="es-CR" smtClean="0"/>
              <a:t>14/5/2023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AB4B-20E4-45A2-AE60-29476603CAF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371275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4F89D-38B3-4C25-A1E0-053802C9411D}" type="datetimeFigureOut">
              <a:rPr lang="es-CR" smtClean="0"/>
              <a:t>14/5/2023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AB4B-20E4-45A2-AE60-29476603CAF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46898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4F89D-38B3-4C25-A1E0-053802C9411D}" type="datetimeFigureOut">
              <a:rPr lang="es-CR" smtClean="0"/>
              <a:t>14/5/2023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AB4B-20E4-45A2-AE60-29476603CAF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57335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4F89D-38B3-4C25-A1E0-053802C9411D}" type="datetimeFigureOut">
              <a:rPr lang="es-CR" smtClean="0"/>
              <a:t>14/5/2023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AB4B-20E4-45A2-AE60-29476603CAF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9195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4F89D-38B3-4C25-A1E0-053802C9411D}" type="datetimeFigureOut">
              <a:rPr lang="es-CR" smtClean="0"/>
              <a:t>14/5/2023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AB4B-20E4-45A2-AE60-29476603CAF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18915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4F89D-38B3-4C25-A1E0-053802C9411D}" type="datetimeFigureOut">
              <a:rPr lang="es-CR" smtClean="0"/>
              <a:t>14/5/2023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AB4B-20E4-45A2-AE60-29476603CAF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59759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4F89D-38B3-4C25-A1E0-053802C9411D}" type="datetimeFigureOut">
              <a:rPr lang="es-CR" smtClean="0"/>
              <a:t>14/5/2023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AB4B-20E4-45A2-AE60-29476603CAF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80811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4F89D-38B3-4C25-A1E0-053802C9411D}" type="datetimeFigureOut">
              <a:rPr lang="es-CR" smtClean="0"/>
              <a:t>14/5/2023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AB4B-20E4-45A2-AE60-29476603CAF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82659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4F89D-38B3-4C25-A1E0-053802C9411D}" type="datetimeFigureOut">
              <a:rPr lang="es-CR" smtClean="0"/>
              <a:t>14/5/2023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AB4B-20E4-45A2-AE60-29476603CAF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93065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4F89D-38B3-4C25-A1E0-053802C9411D}" type="datetimeFigureOut">
              <a:rPr lang="es-CR" smtClean="0"/>
              <a:t>14/5/2023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AB4B-20E4-45A2-AE60-29476603CAF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273269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4F89D-38B3-4C25-A1E0-053802C9411D}" type="datetimeFigureOut">
              <a:rPr lang="es-CR" smtClean="0"/>
              <a:t>14/5/2023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310AB4B-20E4-45A2-AE60-29476603CAF4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0666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7577DEC-D9A5-404D-9789-702F4319B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EEA9366-CEA8-4F23-B065-4337F0D8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04A03D6-39B4-4278-9BE1-A07E02449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BE459AF-3736-4886-82E0-9B5DA427B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4B6B88EF-180C-4E39-8A3F-A52E87110C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52DFAACF-64D0-4621-8FF4-E2F03C3E8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36611FF0-65B3-49DB-97C6-1B72AAD0F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0F7407FE-86B1-4890-9D80-9406FBF29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EBD42D5B-8F87-45B3-98B3-C66944F92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F5E04699-59E1-4468-9E7C-83070EEB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F2AE8F13-9A52-4D7F-9637-321EA7CF3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Subtítulo 2">
            <a:extLst>
              <a:ext uri="{FF2B5EF4-FFF2-40B4-BE49-F238E27FC236}">
                <a16:creationId xmlns:a16="http://schemas.microsoft.com/office/drawing/2014/main" id="{9CE0A86D-ADF7-72C5-4FF8-6BEE7F5A7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>
            <a:normAutofit/>
          </a:bodyPr>
          <a:lstStyle/>
          <a:p>
            <a:r>
              <a:rPr lang="es-CR">
                <a:solidFill>
                  <a:schemeClr val="tx1"/>
                </a:solidFill>
              </a:rPr>
              <a:t>Asesoría Legal</a:t>
            </a:r>
          </a:p>
          <a:p>
            <a:r>
              <a:rPr lang="es-CR">
                <a:solidFill>
                  <a:schemeClr val="tx1"/>
                </a:solidFill>
              </a:rPr>
              <a:t>Licda. Silvia Salazar Fallas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F43A52C-2E19-5172-2D21-E9DCAD93F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CR" sz="4600"/>
              <a:t>Oficina Nacional de Semillas</a:t>
            </a:r>
            <a:br>
              <a:rPr lang="es-CR" sz="4600"/>
            </a:br>
            <a:r>
              <a:rPr lang="es-CR" sz="4600"/>
              <a:t>Capacitación al personal</a:t>
            </a:r>
          </a:p>
        </p:txBody>
      </p:sp>
    </p:spTree>
    <p:extLst>
      <p:ext uri="{BB962C8B-B14F-4D97-AF65-F5344CB8AC3E}">
        <p14:creationId xmlns:p14="http://schemas.microsoft.com/office/powerpoint/2010/main" val="40683241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FEE5FF-246E-44D3-747E-BDF9EB63E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sz="4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Proceso sancionatorio disciplinario PRO-MEC-08</a:t>
            </a:r>
            <a:br>
              <a:rPr lang="es-CR" sz="4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</a:b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F50097-1E94-0FD0-ED35-A8FD30843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CR" sz="2000" dirty="0"/>
              <a:t>Toda persona investigada tendrá derecho a:</a:t>
            </a:r>
          </a:p>
          <a:p>
            <a:pPr marL="0" indent="0">
              <a:buNone/>
            </a:pPr>
            <a:r>
              <a:rPr lang="es-CR" sz="2000" dirty="0"/>
              <a:t>a.	Ser informado en forma individualizada, concreta y oportuna, de los hechos que se le acusan.</a:t>
            </a:r>
          </a:p>
          <a:p>
            <a:pPr marL="0" indent="0">
              <a:buNone/>
            </a:pPr>
            <a:r>
              <a:rPr lang="es-CR" sz="2000" dirty="0"/>
              <a:t>b.	Tener acceso al expediente administrativo y sus piezas. (Salvo excepciones). </a:t>
            </a:r>
          </a:p>
          <a:p>
            <a:pPr marL="0" indent="0">
              <a:buNone/>
            </a:pPr>
            <a:r>
              <a:rPr lang="es-CR" sz="2000" dirty="0"/>
              <a:t>c.	Contar con representación o asesoría legal. </a:t>
            </a:r>
          </a:p>
          <a:p>
            <a:pPr marL="0" indent="0">
              <a:buNone/>
            </a:pPr>
            <a:r>
              <a:rPr lang="es-CR" sz="2000" dirty="0"/>
              <a:t>d.	Oportunidad de contar con un plazo razonable para la preparación de su defensa. </a:t>
            </a:r>
          </a:p>
          <a:p>
            <a:pPr marL="0" indent="0">
              <a:buNone/>
            </a:pPr>
            <a:r>
              <a:rPr lang="es-CR" sz="2000" dirty="0"/>
              <a:t>e.	Ser escuchado: concederle la audiencia y permitirle presentar las pruebas que considere oportuna para respaldar su defensa. </a:t>
            </a:r>
          </a:p>
          <a:p>
            <a:pPr marL="0" indent="0">
              <a:buNone/>
            </a:pPr>
            <a:r>
              <a:rPr lang="es-CR" sz="2000" dirty="0"/>
              <a:t>f.	Que se fundamenten las resoluciones que pongan fin al procedimiento. </a:t>
            </a:r>
          </a:p>
          <a:p>
            <a:pPr marL="0" indent="0">
              <a:buNone/>
            </a:pPr>
            <a:r>
              <a:rPr lang="es-CR" sz="2000" dirty="0"/>
              <a:t>g.	Recurrir contra la resolución sancionatoria dictada.</a:t>
            </a:r>
          </a:p>
          <a:p>
            <a:pPr marL="0" indent="0">
              <a:buNone/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636086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FEE5FF-246E-44D3-747E-BDF9EB63E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sz="4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Proceso sancionatorio disciplinario PRO-MEC-08</a:t>
            </a:r>
            <a:br>
              <a:rPr lang="es-CR" sz="4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</a:b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F50097-1E94-0FD0-ED35-A8FD30843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R" sz="3600" dirty="0"/>
              <a:t>Las faltas se sancionan con las conductas sancionables que están enumeradas en el Reglamento Autónomo de Servicio.</a:t>
            </a:r>
          </a:p>
          <a:p>
            <a:pPr marL="0" indent="0">
              <a:buNone/>
            </a:pPr>
            <a:r>
              <a:rPr lang="es-CR" sz="3600" dirty="0"/>
              <a:t>Reglamento en revisión.</a:t>
            </a:r>
          </a:p>
        </p:txBody>
      </p:sp>
    </p:spTree>
    <p:extLst>
      <p:ext uri="{BB962C8B-B14F-4D97-AF65-F5344CB8AC3E}">
        <p14:creationId xmlns:p14="http://schemas.microsoft.com/office/powerpoint/2010/main" val="1605228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DB162F-20C7-83D0-062B-273A071F2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Procedimiento para Atención de Denuncias por de Acoso Sexual PROARH-07</a:t>
            </a: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00D8F2-7205-581C-CFD0-A634EA4C7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R" sz="3200" dirty="0"/>
              <a:t>Establecer las medidas pertinentes para prevenir, investigar y sancionar el hostigamiento laboral en las relaciones de empleo en la Oficina Nacional de Semillas.</a:t>
            </a:r>
          </a:p>
          <a:p>
            <a:endParaRPr lang="es-CR" sz="3200" dirty="0"/>
          </a:p>
          <a:p>
            <a:r>
              <a:rPr lang="es-CR" sz="3200" dirty="0"/>
              <a:t>Es una subclase del procedimiento sancionatorio.</a:t>
            </a:r>
          </a:p>
        </p:txBody>
      </p:sp>
    </p:spTree>
    <p:extLst>
      <p:ext uri="{BB962C8B-B14F-4D97-AF65-F5344CB8AC3E}">
        <p14:creationId xmlns:p14="http://schemas.microsoft.com/office/powerpoint/2010/main" val="2339983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71EEBC-9A91-97C5-4FBF-CB9FB19D7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Procedimiento para Atención de Denuncias por de Acoso Sexual PROARH-07</a:t>
            </a:r>
            <a:br>
              <a:rPr lang="es-CR" sz="4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</a:b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88358F-717C-0894-54D7-2580038AF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R" sz="2000" dirty="0"/>
              <a:t>Normas importantes</a:t>
            </a:r>
          </a:p>
          <a:p>
            <a:pPr marL="0" indent="0">
              <a:buNone/>
            </a:pPr>
            <a:r>
              <a:rPr lang="es-CR" sz="2000" dirty="0"/>
              <a:t>a)	Ley contra el Hostigamiento Sexual en el Empleo y la Docencia.</a:t>
            </a:r>
          </a:p>
          <a:p>
            <a:pPr marL="0" indent="0">
              <a:buNone/>
            </a:pPr>
            <a:r>
              <a:rPr lang="es-CR" sz="2000" dirty="0"/>
              <a:t>  </a:t>
            </a:r>
          </a:p>
          <a:p>
            <a:pPr marL="0" indent="0">
              <a:buNone/>
            </a:pPr>
            <a:r>
              <a:rPr lang="es-CR" sz="2000" dirty="0"/>
              <a:t>b)	Ley General de la Administración Pública.</a:t>
            </a:r>
          </a:p>
          <a:p>
            <a:endParaRPr lang="es-CR" sz="2000" dirty="0"/>
          </a:p>
          <a:p>
            <a:pPr marL="0" indent="0">
              <a:buNone/>
            </a:pPr>
            <a:r>
              <a:rPr lang="es-CR" sz="2000" dirty="0"/>
              <a:t>c)	Reglamento Autónomo de Servicio de la Oficina Nacional de Semillas; (capítulo XVIII del Acoso u Hostigamiento en el empleo).</a:t>
            </a:r>
          </a:p>
          <a:p>
            <a:endParaRPr lang="es-CR" sz="2000" dirty="0"/>
          </a:p>
          <a:p>
            <a:pPr marL="0" indent="0">
              <a:buNone/>
            </a:pPr>
            <a:r>
              <a:rPr lang="es-CR" sz="2000" dirty="0"/>
              <a:t>d)	Política de Acoso u Hostigamiento en el Empleo (PO-010-01).</a:t>
            </a:r>
          </a:p>
          <a:p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995671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71EEBC-9A91-97C5-4FBF-CB9FB19D7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sz="4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Procedimiento para Atención de Denuncias por de Acoso Sexual PROARH-07</a:t>
            </a:r>
            <a:br>
              <a:rPr lang="es-CR" sz="4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</a:b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88358F-717C-0894-54D7-2580038AF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06953"/>
            <a:ext cx="8596668" cy="388077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CR" dirty="0"/>
              <a:t>DEFINICIONES</a:t>
            </a:r>
          </a:p>
          <a:p>
            <a:pPr marL="0" indent="0">
              <a:buNone/>
            </a:pPr>
            <a:r>
              <a:rPr lang="es-CR" dirty="0"/>
              <a:t>Acoso u hostigamiento sexual: Toda conducta sexual indeseada por quien la recibe y que provoque efectos perjudiciales en los siguientes casos:</a:t>
            </a:r>
          </a:p>
          <a:p>
            <a:pPr marL="0" indent="0">
              <a:buNone/>
            </a:pPr>
            <a:r>
              <a:rPr lang="es-CR" dirty="0"/>
              <a:t>a)	Condiciones materiales de empleo: Se refiere a todas aquellas acciones que suceden en el ámbito de las relaciones laborales tales como modificaciones, a los incentivos, alteración de derechos, despidos y cualquier otro trato discriminatorio en intención o resultado.</a:t>
            </a:r>
          </a:p>
          <a:p>
            <a:pPr marL="0" indent="0">
              <a:buNone/>
            </a:pPr>
            <a:r>
              <a:rPr lang="es-CR" dirty="0"/>
              <a:t>b)	 Desempeño y cumplimiento laboral: Son todas aquellas acciones que afectan al desarrollo normal de las actividades laborales y que resultan en conductas tales como baja eficiencia, ausencias, incapacidades, desmotivación, etc. </a:t>
            </a:r>
          </a:p>
          <a:p>
            <a:pPr marL="0" indent="0">
              <a:buNone/>
            </a:pPr>
            <a:r>
              <a:rPr lang="es-CR" dirty="0"/>
              <a:t>c)	Estado general de bienestar personal: Son todas aquellas acciones que afectan negativamente el estado general necesario para atender las actividades de la vida diaria.</a:t>
            </a:r>
          </a:p>
          <a:p>
            <a:pPr marL="0" indent="0">
              <a:buNone/>
            </a:pPr>
            <a:r>
              <a:rPr lang="es-CR" dirty="0"/>
              <a:t>También se considera acoso sexual la conducta grave que, habiendo ocurrido una sola vez, perjudique a la víctima en cualquiera de los aspectos indicados.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453697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71EEBC-9A91-97C5-4FBF-CB9FB19D7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sz="4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Procedimiento para Atención de Denuncias por de Acoso Sexual PROARH-07</a:t>
            </a:r>
            <a:br>
              <a:rPr lang="es-CR" sz="4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</a:b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88358F-717C-0894-54D7-2580038AF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673207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R" sz="2800" dirty="0"/>
              <a:t>Tipos del Hostigamiento laboral:</a:t>
            </a:r>
          </a:p>
          <a:p>
            <a:pPr marL="0" indent="0">
              <a:buNone/>
            </a:pPr>
            <a:r>
              <a:rPr lang="es-CR" sz="2800" dirty="0"/>
              <a:t>1.	Horizontal: se realiza entre compañeros que ocupan un nivel similar en la jerarquía. </a:t>
            </a:r>
          </a:p>
          <a:p>
            <a:pPr marL="0" indent="0">
              <a:buNone/>
            </a:pPr>
            <a:r>
              <a:rPr lang="es-CR" sz="2800" dirty="0"/>
              <a:t>2.	Vertical Descendente: entre quienes ocupan puestos de jerarquía respecto de la víctima. </a:t>
            </a:r>
          </a:p>
          <a:p>
            <a:pPr marL="0" indent="0">
              <a:buNone/>
            </a:pPr>
            <a:r>
              <a:rPr lang="es-CR" sz="2800" dirty="0"/>
              <a:t>3. Vertical Ascendente: entre quienes ocupan puestos subalternos respecto de la jefatura.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770943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71EEBC-9A91-97C5-4FBF-CB9FB19D7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sz="4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Procedimiento para Atención de Denuncias por de Acoso Sexual PRO-ARH-07</a:t>
            </a:r>
            <a:br>
              <a:rPr lang="es-CR" sz="4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</a:b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88358F-717C-0894-54D7-2580038AF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90079"/>
            <a:ext cx="8596668" cy="388077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CR" dirty="0"/>
              <a:t>Con base en el artículo 4 de la Ley </a:t>
            </a:r>
            <a:r>
              <a:rPr lang="es-CR" dirty="0" err="1"/>
              <a:t>Nº</a:t>
            </a:r>
            <a:r>
              <a:rPr lang="es-CR" dirty="0"/>
              <a:t> 7476 serán consideradas como manifestaciones de acoso u hostigamiento sexual los siguientes comportamientos:</a:t>
            </a:r>
          </a:p>
          <a:p>
            <a:pPr marL="0" indent="0">
              <a:buNone/>
            </a:pPr>
            <a:r>
              <a:rPr lang="es-CR" dirty="0"/>
              <a:t>1.	Requerimientos de favores sexuales que impliquen:</a:t>
            </a:r>
          </a:p>
          <a:p>
            <a:pPr marL="0" indent="0">
              <a:buNone/>
            </a:pPr>
            <a:r>
              <a:rPr lang="es-CR" dirty="0"/>
              <a:t>	a)	Promesa, implícita o expresa, de un trato preferencial, respecto de la situación, actual o futura, de empleo o de estudio de quien la reciba.</a:t>
            </a:r>
          </a:p>
          <a:p>
            <a:pPr marL="0" indent="0">
              <a:buNone/>
            </a:pPr>
            <a:r>
              <a:rPr lang="es-CR" dirty="0"/>
              <a:t>	b)	Amenazas, implícitas o expresas, físicas o morales, de daños o castigos referidos a la situación, actual o futura, de empleo de quien las reciba.</a:t>
            </a:r>
          </a:p>
          <a:p>
            <a:pPr marL="0" indent="0">
              <a:buNone/>
            </a:pPr>
            <a:r>
              <a:rPr lang="es-CR" dirty="0"/>
              <a:t>	c)	Exigencia de una conducta cuya sujeción o rechazo sea, en forma implícita o explícita, condición para el empleo.</a:t>
            </a:r>
          </a:p>
          <a:p>
            <a:pPr marL="0" indent="0">
              <a:buNone/>
            </a:pPr>
            <a:r>
              <a:rPr lang="es-CR" dirty="0"/>
              <a:t>2.	Uso de palabras de naturaleza sexual, escritas u orales, que resulten hostiles, humillantes u ofensivas para quien las reciba.</a:t>
            </a:r>
          </a:p>
          <a:p>
            <a:pPr marL="0" indent="0">
              <a:buNone/>
            </a:pPr>
            <a:r>
              <a:rPr lang="es-CR" dirty="0"/>
              <a:t>3.	Acercamientos corporales u otras conductas físicas de naturaleza sexual, indeseada y ofensiva para quien los reciba.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598453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71EEBC-9A91-97C5-4FBF-CB9FB19D7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sz="4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Procedimiento para Atención de Denuncias por de Acoso Sexual PRO-ARH-07</a:t>
            </a:r>
            <a:br>
              <a:rPr lang="es-CR" sz="4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</a:b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88358F-717C-0894-54D7-2580038AF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7627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es-CR" sz="2000" dirty="0"/>
              <a:t>Responsabilidades de la Comisión de Equidad y Género.</a:t>
            </a:r>
          </a:p>
          <a:p>
            <a:r>
              <a:rPr lang="es-CR" sz="2000" dirty="0"/>
              <a:t>La importancia de la prevención.</a:t>
            </a:r>
          </a:p>
          <a:p>
            <a:r>
              <a:rPr lang="es-CR" sz="2000" dirty="0"/>
              <a:t>Políticas para la entrevista (algunos ejemplos importantes)</a:t>
            </a:r>
          </a:p>
          <a:p>
            <a:pPr lvl="1"/>
            <a:r>
              <a:rPr lang="es-CR" sz="2000" dirty="0"/>
              <a:t>Realizar una escucha respetuosa de los hechos que relata, sin culpabilizarla por el supuesto hostigamiento ni tener acercamientos de lástima hacia la persona.</a:t>
            </a:r>
          </a:p>
          <a:p>
            <a:pPr marL="457200" lvl="1" indent="0">
              <a:buNone/>
            </a:pPr>
            <a:r>
              <a:rPr lang="es-CR" sz="2000" dirty="0"/>
              <a:t>• No hacer conclusiones prematuras o anticipar ciertas respuestas.</a:t>
            </a:r>
          </a:p>
          <a:p>
            <a:pPr marL="457200" lvl="1" indent="0">
              <a:buNone/>
            </a:pPr>
            <a:r>
              <a:rPr lang="es-CR" sz="2000" dirty="0"/>
              <a:t>• Hacerle saber que la institución está comprometida con la prevención e investigación de los casos de hostigamiento sexual, lo cual implica que debe realizarse el análisis de los hechos para establecer sanciones cuando corresponda.</a:t>
            </a:r>
          </a:p>
          <a:p>
            <a:pPr lvl="1"/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82169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4426C0-803C-B868-C747-2CB74AAC9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¿De qué vamos a hablar?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A96A4D-EDBD-676A-4E2C-23EBB00D9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Tx/>
              <a:buChar char="-"/>
            </a:pPr>
            <a:r>
              <a:rPr lang="es-CR" sz="40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Procedimiento para Atención de Denuncias por de Acoso Sexual PROARH-07</a:t>
            </a:r>
          </a:p>
          <a:p>
            <a:pPr algn="l">
              <a:buFontTx/>
              <a:buChar char="-"/>
            </a:pPr>
            <a:r>
              <a:rPr lang="es-CR" sz="40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Proceso sancionatorio disciplinario PROMEC-08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316422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70CD48-8439-42F2-80F4-9211BC305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40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Proceso sancionatorio disciplinario PRO-MEC-08</a:t>
            </a:r>
            <a:endParaRPr lang="es-CR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96D51C-EA34-6507-45F9-31340B7E6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R" sz="2400" dirty="0"/>
              <a:t>La Administración Pública conforme al principio de legalidad, debe actuar sometida al ordenamiento jurídico, el cual está integrado por las fuentes escritas (Constitución Política, tratados internacionales, ley, reglamentos, circulares) y no escritas (principios generales, jurisprudencia y costumbre), así como las reglas de la ciencia y de la técnica (artículos 6, 7 y 16 de la Ley General de la Administración Pública); lo que implica que solo puede hacer lo que le está permitido o autorizado por el ordenamiento jurídico.</a:t>
            </a:r>
          </a:p>
        </p:txBody>
      </p:sp>
    </p:spTree>
    <p:extLst>
      <p:ext uri="{BB962C8B-B14F-4D97-AF65-F5344CB8AC3E}">
        <p14:creationId xmlns:p14="http://schemas.microsoft.com/office/powerpoint/2010/main" val="3753429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1B65FC-306D-E97D-8DA9-36D024FB3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40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Proceso sancionatorio disciplinario PRO-MEC-08</a:t>
            </a:r>
            <a:endParaRPr lang="es-CR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1D31E4-BCAC-8504-7AB4-3FC7CA5B3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R" sz="2400" dirty="0"/>
              <a:t>El ejercicio de la potestad sancionadora disciplinaria, atribuida a la Administración Pública, para prohibir y castigar aquellas conductas que se consideran contrarias al ordenamiento jurídico disciplinario, encuentra fundamento en nuestra Constitución Política de conformidad con sus ordinales 191 y 192; así como en los numerales 102 inciso c), 104, 105, 107, 108, 109, 211 al 213, 263 y 308 de la Ley General de la Administración Pública (LGAP).</a:t>
            </a:r>
          </a:p>
        </p:txBody>
      </p:sp>
    </p:spTree>
    <p:extLst>
      <p:ext uri="{BB962C8B-B14F-4D97-AF65-F5344CB8AC3E}">
        <p14:creationId xmlns:p14="http://schemas.microsoft.com/office/powerpoint/2010/main" val="1536089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638E0F-A48C-8827-2289-627815F96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40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Proceso sancionatorio disciplinario PRO-MEC-08</a:t>
            </a:r>
            <a:endParaRPr lang="es-CR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DE4443-6189-F072-AE4B-688DB07CC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Autofit/>
          </a:bodyPr>
          <a:lstStyle/>
          <a:p>
            <a:r>
              <a:rPr lang="es-CR" sz="2400" dirty="0"/>
              <a:t>Habrá motivo para la apertura de un procedimiento disciplinario administrativo, cuando exista </a:t>
            </a:r>
            <a:r>
              <a:rPr lang="es-CR" sz="2400" dirty="0">
                <a:highlight>
                  <a:srgbClr val="FFFF00"/>
                </a:highlight>
              </a:rPr>
              <a:t>prueba material </a:t>
            </a:r>
            <a:r>
              <a:rPr lang="es-CR" sz="2400" dirty="0"/>
              <a:t>que permita de una forma razonable, establecer una hipótesis de probabilidad, que será sometida al contradictorio dentro del procedimiento disciplinario, de la cual se desprendan </a:t>
            </a:r>
            <a:r>
              <a:rPr lang="es-CR" sz="2400" dirty="0">
                <a:highlight>
                  <a:srgbClr val="FFFF00"/>
                </a:highlight>
              </a:rPr>
              <a:t>hechos claros, precisos y circunstanciados </a:t>
            </a:r>
            <a:r>
              <a:rPr lang="es-CR" sz="2400" dirty="0"/>
              <a:t>de que la persona funcionaria pública </a:t>
            </a:r>
            <a:r>
              <a:rPr lang="es-CR" sz="2400" dirty="0">
                <a:highlight>
                  <a:srgbClr val="FFFF00"/>
                </a:highlight>
              </a:rPr>
              <a:t>actuó con dolo, es decir, hubo una intención de realizar el hecho o no cumplir con una acción; o bien, procedió con culpa grave en el cumplimiento de sus funciones al actuar de manera imprudente o negligente, esto es, faltó a su deber de cuidado.</a:t>
            </a:r>
          </a:p>
        </p:txBody>
      </p:sp>
    </p:spTree>
    <p:extLst>
      <p:ext uri="{BB962C8B-B14F-4D97-AF65-F5344CB8AC3E}">
        <p14:creationId xmlns:p14="http://schemas.microsoft.com/office/powerpoint/2010/main" val="1211977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B9E0D2-9CF7-A312-DF74-081EBD53A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40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Proceso sancionatorio disciplinario PRO-MEC-08</a:t>
            </a:r>
            <a:endParaRPr lang="es-CR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6D9FA5-0E94-5AD9-875A-9AA5A7676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R" sz="3200" dirty="0"/>
              <a:t>El procedimiento administrativo está concebido en los ordinales 39 y 41 de la Constitución Política y busca garantizar una resolución administrativa que respete el debido proceso, su derecho de defensa, además del contradictorio o la bilateralidad de la audiencia.</a:t>
            </a:r>
          </a:p>
        </p:txBody>
      </p:sp>
    </p:spTree>
    <p:extLst>
      <p:ext uri="{BB962C8B-B14F-4D97-AF65-F5344CB8AC3E}">
        <p14:creationId xmlns:p14="http://schemas.microsoft.com/office/powerpoint/2010/main" val="307367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FEE5FF-246E-44D3-747E-BDF9EB63E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sz="4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Proceso sancionatorio disciplinario PRO-MEC-08</a:t>
            </a:r>
            <a:br>
              <a:rPr lang="es-CR" sz="4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</a:b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F50097-1E94-0FD0-ED35-A8FD30843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R" sz="2000" dirty="0"/>
              <a:t>OBJETIVO</a:t>
            </a:r>
          </a:p>
          <a:p>
            <a:pPr marL="0" indent="0">
              <a:buNone/>
            </a:pPr>
            <a:r>
              <a:rPr lang="es-CR" sz="2000" dirty="0"/>
              <a:t>Ofrecer una visión general sobre la aplicación del procedimiento disciplinario administrativo en la Oficina Nacional de Semillas; por lo que está dirigido a las personas funcionarias que ejercen la potestad sancionadora, con el propósito de facilitarles la comprensión y aplicación de la normativa que regula el régimen disciplinario del personal, conforme a los principios generales del procedimiento administrativo y disciplinario, para que los actos que emitan se adopten en resguardo del derecho fundamental del debido proceso y en lograr el mejor cumplimiento del interés público.</a:t>
            </a:r>
          </a:p>
        </p:txBody>
      </p:sp>
    </p:spTree>
    <p:extLst>
      <p:ext uri="{BB962C8B-B14F-4D97-AF65-F5344CB8AC3E}">
        <p14:creationId xmlns:p14="http://schemas.microsoft.com/office/powerpoint/2010/main" val="1349045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FEE5FF-246E-44D3-747E-BDF9EB63E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sz="4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Proceso sancionatorio disciplinario PRO-MEC-08</a:t>
            </a:r>
            <a:br>
              <a:rPr lang="es-CR" sz="4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</a:b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F50097-1E94-0FD0-ED35-A8FD30843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R" sz="3200" dirty="0"/>
              <a:t>El proceso disciplinario puede iniciarse de oficio o por denuncia verbal o escrita interpuesta con el Formulario Atención de Denuncias o al correo electrónico: atencionalciudadano@ofinase.go.cr.</a:t>
            </a:r>
          </a:p>
        </p:txBody>
      </p:sp>
    </p:spTree>
    <p:extLst>
      <p:ext uri="{BB962C8B-B14F-4D97-AF65-F5344CB8AC3E}">
        <p14:creationId xmlns:p14="http://schemas.microsoft.com/office/powerpoint/2010/main" val="518596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FEE5FF-246E-44D3-747E-BDF9EB63E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sz="4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  <a:t>Proceso sancionatorio disciplinario PRO-MEC-08</a:t>
            </a:r>
            <a:br>
              <a:rPr lang="es-CR" sz="44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</a:rPr>
            </a:br>
            <a:endParaRPr lang="es-C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F50097-1E94-0FD0-ED35-A8FD30843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R" sz="2000" dirty="0"/>
              <a:t>Intervendrán en los procesos disciplinarios:</a:t>
            </a:r>
          </a:p>
          <a:p>
            <a:pPr marL="0" indent="0">
              <a:buNone/>
            </a:pPr>
            <a:r>
              <a:rPr lang="es-CR" sz="2000" dirty="0"/>
              <a:t>a.	El Órgano Director</a:t>
            </a:r>
          </a:p>
          <a:p>
            <a:pPr marL="0" indent="0">
              <a:buNone/>
            </a:pPr>
            <a:r>
              <a:rPr lang="es-CR" sz="2000" dirty="0"/>
              <a:t>b.	La persona servidora o funcionaria denunciada</a:t>
            </a:r>
          </a:p>
          <a:p>
            <a:pPr marL="0" indent="0">
              <a:buNone/>
            </a:pPr>
            <a:r>
              <a:rPr lang="es-CR" sz="2000" dirty="0"/>
              <a:t>c.	El abogado de la persona denunciada</a:t>
            </a:r>
          </a:p>
          <a:p>
            <a:pPr marL="0" indent="0">
              <a:buNone/>
            </a:pPr>
            <a:r>
              <a:rPr lang="es-CR" sz="2000" dirty="0"/>
              <a:t>d.	En los casos de hostigamiento laboral y/o sexual se considera como parte a la víctima-denunciante. </a:t>
            </a:r>
          </a:p>
          <a:p>
            <a:pPr marL="0" indent="0">
              <a:buNone/>
            </a:pPr>
            <a:r>
              <a:rPr lang="es-CR" sz="2000" dirty="0"/>
              <a:t>e.	Coadyuvante: Esta figura se regirá por lo dispuesto en los artículos 276 a 281 de la Ley General de la Administración Pública y permite la intervención de terceros con interés indirecto en el asunto, lo cual deberá determinarse en cada caso. </a:t>
            </a:r>
          </a:p>
          <a:p>
            <a:pPr marL="0" indent="0">
              <a:buNone/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06118921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TM02900688[[fn=Faceta]]</Template>
  <TotalTime>151</TotalTime>
  <Words>1417</Words>
  <Application>Microsoft Office PowerPoint</Application>
  <PresentationFormat>Panorámica</PresentationFormat>
  <Paragraphs>78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Wingdings 3</vt:lpstr>
      <vt:lpstr>Faceta</vt:lpstr>
      <vt:lpstr>Oficina Nacional de Semillas Capacitación al personal</vt:lpstr>
      <vt:lpstr>¿De qué vamos a hablar?</vt:lpstr>
      <vt:lpstr>Proceso sancionatorio disciplinario PRO-MEC-08</vt:lpstr>
      <vt:lpstr>Proceso sancionatorio disciplinario PRO-MEC-08</vt:lpstr>
      <vt:lpstr>Proceso sancionatorio disciplinario PRO-MEC-08</vt:lpstr>
      <vt:lpstr>Proceso sancionatorio disciplinario PRO-MEC-08</vt:lpstr>
      <vt:lpstr>Proceso sancionatorio disciplinario PRO-MEC-08 </vt:lpstr>
      <vt:lpstr>Proceso sancionatorio disciplinario PRO-MEC-08 </vt:lpstr>
      <vt:lpstr>Proceso sancionatorio disciplinario PRO-MEC-08 </vt:lpstr>
      <vt:lpstr>Proceso sancionatorio disciplinario PRO-MEC-08 </vt:lpstr>
      <vt:lpstr>Proceso sancionatorio disciplinario PRO-MEC-08 </vt:lpstr>
      <vt:lpstr>Procedimiento para Atención de Denuncias por de Acoso Sexual PROARH-07</vt:lpstr>
      <vt:lpstr>Procedimiento para Atención de Denuncias por de Acoso Sexual PROARH-07 </vt:lpstr>
      <vt:lpstr>Procedimiento para Atención de Denuncias por de Acoso Sexual PROARH-07 </vt:lpstr>
      <vt:lpstr>Procedimiento para Atención de Denuncias por de Acoso Sexual PROARH-07 </vt:lpstr>
      <vt:lpstr>Procedimiento para Atención de Denuncias por de Acoso Sexual PRO-ARH-07 </vt:lpstr>
      <vt:lpstr>Procedimiento para Atención de Denuncias por de Acoso Sexual PRO-ARH-07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Oficina Nacional de Semillas Capacitación al personal</dc:title>
  <dc:creator>SILVIA SALAZAR FALLAS</dc:creator>
  <cp:lastModifiedBy>Silvia Salazar</cp:lastModifiedBy>
  <cp:revision>2</cp:revision>
  <dcterms:created xsi:type="dcterms:W3CDTF">2023-05-14T19:53:17Z</dcterms:created>
  <dcterms:modified xsi:type="dcterms:W3CDTF">2023-05-14T22:24:56Z</dcterms:modified>
</cp:coreProperties>
</file>