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9" r:id="rId2"/>
    <p:sldId id="287" r:id="rId3"/>
    <p:sldId id="289" r:id="rId4"/>
    <p:sldId id="290" r:id="rId5"/>
    <p:sldId id="292" r:id="rId6"/>
    <p:sldId id="291" r:id="rId7"/>
    <p:sldId id="293" r:id="rId8"/>
    <p:sldId id="294" r:id="rId9"/>
    <p:sldId id="286" r:id="rId10"/>
  </p:sldIdLst>
  <p:sldSz cx="12192000" cy="6858000"/>
  <p:notesSz cx="6797675" cy="9928225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70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288BB-B8BA-4D4A-A8B3-74B465D452BB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FB46C-F109-4D78-ACBF-8A90F1AA1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3848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2E290-EE4C-4C95-9F5E-50007CD4D9EF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2A0A6-56D9-433D-9ED7-8E619DFDE41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49309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62086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4025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93745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42899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679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7671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28802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7182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404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40448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4039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336F3-3AF4-4E09-95E1-CFDB7567EBD4}" type="datetimeFigureOut">
              <a:rPr lang="es-CR" smtClean="0"/>
              <a:t>19/12/2022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1298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555222" y="1457251"/>
            <a:ext cx="75500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200" b="1" cap="smal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s-ES" sz="3200" b="1" cap="smal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s-ES" sz="3200" b="1" cap="small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Informe de la Dirección Ejecutiva</a:t>
            </a:r>
          </a:p>
          <a:p>
            <a:pPr algn="ctr"/>
            <a:endParaRPr lang="es-ES" sz="4000" b="1" cap="smal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s-ES" sz="4000" b="1" cap="smal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s-ES" sz="2400" b="1" cap="smal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s-ES" sz="2400" b="1" cap="small" dirty="0">
                <a:latin typeface="Calibri Light" panose="020F0302020204030204" pitchFamily="34" charset="0"/>
                <a:cs typeface="Calibri Light" panose="020F0302020204030204" pitchFamily="34" charset="0"/>
              </a:rPr>
              <a:t>Diciembre 19, 2022</a:t>
            </a:r>
          </a:p>
          <a:p>
            <a:endParaRPr lang="es-ES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3D80BBC-319D-7885-D714-E370E7461F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84" y="964734"/>
            <a:ext cx="4529254" cy="464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77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984142-8A2C-9796-3F08-584A5D7C4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cap="small" dirty="0"/>
              <a:t>Informe de Gestión 2022</a:t>
            </a:r>
            <a:endParaRPr lang="es-CR" b="1" cap="smal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342DA65-DB2C-8E2C-7E3E-8484BA76C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339" y="2202024"/>
            <a:ext cx="8764975" cy="3784662"/>
          </a:xfrm>
          <a:prstGeom prst="rect">
            <a:avLst/>
          </a:prstGeom>
        </p:spPr>
      </p:pic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38C0FDD6-4638-E4FD-3299-FB560FCBC17F}"/>
              </a:ext>
            </a:extLst>
          </p:cNvPr>
          <p:cNvCxnSpPr/>
          <p:nvPr/>
        </p:nvCxnSpPr>
        <p:spPr>
          <a:xfrm flipV="1">
            <a:off x="838200" y="1690687"/>
            <a:ext cx="10515600" cy="1"/>
          </a:xfrm>
          <a:prstGeom prst="line">
            <a:avLst/>
          </a:prstGeom>
          <a:ln w="5715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0130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24025856-C7A4-D499-801E-0413219DDB70}"/>
              </a:ext>
            </a:extLst>
          </p:cNvPr>
          <p:cNvCxnSpPr>
            <a:cxnSpLocks/>
          </p:cNvCxnSpPr>
          <p:nvPr/>
        </p:nvCxnSpPr>
        <p:spPr>
          <a:xfrm>
            <a:off x="838200" y="1690688"/>
            <a:ext cx="10515599" cy="0"/>
          </a:xfrm>
          <a:prstGeom prst="line">
            <a:avLst/>
          </a:prstGeom>
          <a:ln w="5715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DD9AD87D-CE8F-CAFF-D7DC-A70245299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886" y="432594"/>
            <a:ext cx="10515600" cy="1325563"/>
          </a:xfrm>
        </p:spPr>
        <p:txBody>
          <a:bodyPr>
            <a:normAutofit/>
          </a:bodyPr>
          <a:lstStyle/>
          <a:p>
            <a:r>
              <a:rPr lang="es-ES" sz="4000" b="1" cap="small" dirty="0"/>
              <a:t>Gestión de la Mejora Institucional </a:t>
            </a:r>
            <a:endParaRPr lang="es-CR" sz="4000" b="1" cap="smal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A4E117-9157-9C4F-E808-B2D5C9C64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Comisión de TI:</a:t>
            </a:r>
            <a:r>
              <a:rPr lang="es-ES" dirty="0"/>
              <a:t> </a:t>
            </a:r>
            <a:r>
              <a:rPr lang="es-ES" sz="2000" dirty="0"/>
              <a:t>i) Marco Normativo de Gobierno en TI </a:t>
            </a:r>
            <a:r>
              <a:rPr lang="es-ES" sz="2000" dirty="0" err="1"/>
              <a:t>ii</a:t>
            </a:r>
            <a:r>
              <a:rPr lang="es-ES" sz="2000" dirty="0"/>
              <a:t>) Matriz de BP basadas en COBIT 2019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Comisión de Capacitación: </a:t>
            </a:r>
            <a:r>
              <a:rPr lang="es-ES" sz="2000" dirty="0"/>
              <a:t>10 Capacitaciones al personal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Comisión de Mejora Regulatoria: </a:t>
            </a:r>
            <a:r>
              <a:rPr lang="es-ES" sz="2000" dirty="0"/>
              <a:t>4 avances de Planes de Mejora en trámites institucionales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Comisión de Personas con Discapacidad  y SO: </a:t>
            </a:r>
            <a:r>
              <a:rPr lang="es-ES" sz="2000" dirty="0"/>
              <a:t>Herramientas de Accesibilidad en web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R" sz="2400" dirty="0"/>
              <a:t>Días de campo (</a:t>
            </a:r>
            <a:r>
              <a:rPr lang="es-CR" sz="2400" dirty="0" err="1"/>
              <a:t>Ej</a:t>
            </a:r>
            <a:r>
              <a:rPr lang="es-CR" sz="2400" dirty="0"/>
              <a:t>: arroz, sorgo, soya, raíces y tubérculos) y curso Cáñamo INA</a:t>
            </a:r>
            <a:endParaRPr lang="es-ES" sz="2400" dirty="0"/>
          </a:p>
          <a:p>
            <a:pPr marL="0" indent="0">
              <a:buNone/>
            </a:pPr>
            <a:endParaRPr lang="es-ES" sz="2400" b="1" i="1" dirty="0"/>
          </a:p>
          <a:p>
            <a:pPr marL="0" indent="0">
              <a:buNone/>
            </a:pPr>
            <a:r>
              <a:rPr lang="es-ES" sz="2400" b="1" i="1" dirty="0"/>
              <a:t>Infraestructura física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000" dirty="0"/>
              <a:t>Modernización del Sistema de Vigilancia (DVR) de alta tecnología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000" dirty="0"/>
              <a:t>Acondicionamiento del sótano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000" dirty="0"/>
              <a:t>Mantenimiento general de la Oficina 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sz="2000" dirty="0"/>
          </a:p>
          <a:p>
            <a:pPr algn="just"/>
            <a:endParaRPr lang="es-CR" sz="20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7BFE60F-24B7-3844-22E7-3D889BF13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539" y="365124"/>
            <a:ext cx="1705947" cy="14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11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72F92E5-9261-3CFB-8EF6-C58C20818158}"/>
              </a:ext>
            </a:extLst>
          </p:cNvPr>
          <p:cNvCxnSpPr>
            <a:cxnSpLocks/>
          </p:cNvCxnSpPr>
          <p:nvPr/>
        </p:nvCxnSpPr>
        <p:spPr>
          <a:xfrm>
            <a:off x="838200" y="1690688"/>
            <a:ext cx="8828316" cy="0"/>
          </a:xfrm>
          <a:prstGeom prst="line">
            <a:avLst/>
          </a:prstGeom>
          <a:ln w="5715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DF3796BA-C3C3-3641-A5F6-9B0AB03C9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657"/>
            <a:ext cx="10515600" cy="1325563"/>
          </a:xfrm>
        </p:spPr>
        <p:txBody>
          <a:bodyPr>
            <a:normAutofit/>
          </a:bodyPr>
          <a:lstStyle/>
          <a:p>
            <a:r>
              <a:rPr lang="es-ES" sz="4000" b="1" cap="small" dirty="0"/>
              <a:t>Gestión Estratégica Institucional </a:t>
            </a:r>
            <a:endParaRPr lang="es-CR" sz="4000" b="1" cap="smal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76074A-79DD-89AF-B9AE-0D1EDDBF1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Comisión de SICOP: </a:t>
            </a:r>
            <a:r>
              <a:rPr lang="es-ES" sz="2000" dirty="0"/>
              <a:t>Incorporación de la ONS a SICOP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Comisión de SEVRI: </a:t>
            </a:r>
            <a:r>
              <a:rPr lang="es-ES" sz="2000" dirty="0"/>
              <a:t>23 procedimientos revisados, analizados y ajustados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400" dirty="0"/>
              <a:t>Comisión de Control Interno:</a:t>
            </a:r>
            <a:r>
              <a:rPr lang="es-ES" sz="2200" dirty="0"/>
              <a:t> </a:t>
            </a:r>
            <a:r>
              <a:rPr lang="es-ES" sz="2000" dirty="0"/>
              <a:t>i) actualización del Manual de Puestos; </a:t>
            </a:r>
            <a:r>
              <a:rPr lang="es-ES" sz="2000" dirty="0" err="1"/>
              <a:t>ii</a:t>
            </a:r>
            <a:r>
              <a:rPr lang="es-ES" sz="2000" dirty="0"/>
              <a:t>) estudio tarifario; </a:t>
            </a:r>
            <a:r>
              <a:rPr lang="es-ES" sz="2000" dirty="0" err="1"/>
              <a:t>iii</a:t>
            </a:r>
            <a:r>
              <a:rPr lang="es-ES" sz="2000" dirty="0"/>
              <a:t>) atención recomendaciones de AI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400" dirty="0"/>
              <a:t>Comisión de Ética y Valores: </a:t>
            </a:r>
            <a:r>
              <a:rPr lang="es-ES" sz="1900" dirty="0"/>
              <a:t>i) Elaboración de Código de Ética Institucional; </a:t>
            </a:r>
            <a:r>
              <a:rPr lang="es-ES" sz="1900" dirty="0" err="1"/>
              <a:t>ii</a:t>
            </a:r>
            <a:r>
              <a:rPr lang="es-ES" sz="1900" dirty="0"/>
              <a:t>) participación en 12 sesiones del CNEV; </a:t>
            </a:r>
            <a:r>
              <a:rPr lang="es-ES" sz="1900" dirty="0" err="1"/>
              <a:t>iii</a:t>
            </a:r>
            <a:r>
              <a:rPr lang="es-ES" sz="1900" dirty="0"/>
              <a:t>) Guía Básica para ejercer la Probidad en la función pública.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400" dirty="0"/>
              <a:t>Comisión de Género: </a:t>
            </a:r>
            <a:r>
              <a:rPr lang="es-ES" sz="2000" dirty="0"/>
              <a:t>i) Plan de acción; </a:t>
            </a:r>
            <a:r>
              <a:rPr lang="es-ES" sz="2000" dirty="0" err="1"/>
              <a:t>ii</a:t>
            </a:r>
            <a:r>
              <a:rPr lang="es-ES" sz="2000" dirty="0"/>
              <a:t>) acciones genero – sensibles; </a:t>
            </a:r>
            <a:r>
              <a:rPr lang="es-ES" sz="2000" dirty="0" err="1"/>
              <a:t>iii</a:t>
            </a:r>
            <a:r>
              <a:rPr lang="es-ES" sz="2000" dirty="0"/>
              <a:t>) procedimiento para las denuncias de Acoso Sexual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400" dirty="0"/>
              <a:t>Comisión de Gestión Ambiental</a:t>
            </a:r>
            <a:r>
              <a:rPr lang="es-ES" sz="2000" dirty="0"/>
              <a:t>: i) adquisición de una compostera; </a:t>
            </a:r>
            <a:r>
              <a:rPr lang="es-ES" sz="2000" dirty="0" err="1"/>
              <a:t>ii</a:t>
            </a:r>
            <a:r>
              <a:rPr lang="es-ES" sz="2000" dirty="0"/>
              <a:t>) instalación de una pared verde; </a:t>
            </a:r>
            <a:r>
              <a:rPr lang="es-ES" sz="2000" dirty="0" err="1"/>
              <a:t>iii</a:t>
            </a:r>
            <a:r>
              <a:rPr lang="es-ES" sz="2000" dirty="0"/>
              <a:t>) Informe Anual del PGAI</a:t>
            </a:r>
          </a:p>
          <a:p>
            <a:endParaRPr lang="es-C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DF280E8-5172-F4B6-898D-F4C0BBD3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6516" y="365125"/>
            <a:ext cx="1687284" cy="196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106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72F92E5-9261-3CFB-8EF6-C58C20818158}"/>
              </a:ext>
            </a:extLst>
          </p:cNvPr>
          <p:cNvCxnSpPr>
            <a:cxnSpLocks/>
          </p:cNvCxnSpPr>
          <p:nvPr/>
        </p:nvCxnSpPr>
        <p:spPr>
          <a:xfrm>
            <a:off x="838200" y="1690688"/>
            <a:ext cx="8828316" cy="0"/>
          </a:xfrm>
          <a:prstGeom prst="line">
            <a:avLst/>
          </a:prstGeom>
          <a:ln w="5715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DF3796BA-C3C3-3641-A5F6-9B0AB03C9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657"/>
            <a:ext cx="10515600" cy="1325563"/>
          </a:xfrm>
        </p:spPr>
        <p:txBody>
          <a:bodyPr>
            <a:normAutofit/>
          </a:bodyPr>
          <a:lstStyle/>
          <a:p>
            <a:r>
              <a:rPr lang="es-ES" sz="4000" b="1" cap="small" dirty="0"/>
              <a:t>Gestión Estratégica Institucional </a:t>
            </a:r>
            <a:endParaRPr lang="es-CR" sz="4000" b="1" cap="smal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76074A-79DD-89AF-B9AE-0D1EDDBF1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Dos informes sobre Gestión para Resultados de Desarrollo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400" dirty="0"/>
              <a:t>Contraloría General de la República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/>
              <a:t>Aplicación del Índice de Cumplimiento de Mejora Pública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/>
              <a:t>Aplicación del Índice de Capacidad de Gestión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/>
              <a:t>Aplicación del Índice de Gestión de Recursos Humanos (Ley de Empelo Público)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/>
              <a:t>Aplicación de Índice de Gestión Financiera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/>
              <a:t>Aplicación del Índice de Transformación Digital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/>
              <a:t>Aplicación del Índice de Prácticas de Seguridad de la Información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ES" sz="2400" dirty="0"/>
          </a:p>
          <a:p>
            <a:pPr algn="just">
              <a:buFont typeface="Wingdings" panose="05000000000000000000" pitchFamily="2" charset="2"/>
              <a:buChar char="§"/>
            </a:pPr>
            <a:endParaRPr lang="es-C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DF280E8-5172-F4B6-898D-F4C0BBD3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6516" y="365125"/>
            <a:ext cx="1687284" cy="196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942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C44DC3E-28FC-173D-7BCA-164B0A2F3D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838200" y="1690688"/>
            <a:ext cx="9705392" cy="6007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129ED2A-6AE9-9D10-458C-A9BE82DB8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cap="small" dirty="0"/>
              <a:t>Gestión de la Política Nacional de Semillas</a:t>
            </a:r>
            <a:endParaRPr lang="es-CR" sz="4000" b="1" cap="small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7811F51-0EAA-2B19-D161-A1B2B5CAC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1165" y="365125"/>
            <a:ext cx="1515035" cy="1595718"/>
          </a:xfrm>
          <a:prstGeom prst="rect">
            <a:avLst/>
          </a:prstGeom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01D2525-134E-38BC-BABA-51F942E62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R" sz="2400" dirty="0"/>
              <a:t>Participación y colaboración 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R" sz="2400" dirty="0"/>
              <a:t>PITTAS: tomate y chile, maíz, frijol, cacao y cítricos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R" sz="2400" dirty="0" err="1"/>
              <a:t>CTNBioseguridad</a:t>
            </a:r>
            <a:r>
              <a:rPr lang="es-CR" sz="2400" dirty="0"/>
              <a:t>-SFE</a:t>
            </a:r>
          </a:p>
          <a:p>
            <a:pPr marR="0" algn="l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400" dirty="0"/>
              <a:t>Comisión de Aguacate</a:t>
            </a:r>
          </a:p>
          <a:p>
            <a:pPr marR="0" algn="l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400" dirty="0"/>
              <a:t>Grupo técnico yema sana (Cítricos, HLB)</a:t>
            </a:r>
          </a:p>
          <a:p>
            <a:pPr marR="0" algn="l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400" dirty="0"/>
              <a:t>REDCAF</a:t>
            </a:r>
          </a:p>
          <a:p>
            <a:pPr algn="l" fontAlgn="t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400" dirty="0" err="1"/>
              <a:t>Agrotransformación</a:t>
            </a:r>
            <a:endParaRPr lang="es-CR" sz="2400" dirty="0"/>
          </a:p>
          <a:p>
            <a:pPr algn="l" fontAlgn="t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400" dirty="0"/>
              <a:t>Feria 50 aniversario CIGRAS</a:t>
            </a:r>
          </a:p>
          <a:p>
            <a:pPr algn="l" fontAlgn="t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400" dirty="0"/>
              <a:t>Charla Curso Tecnología de Semillas, UCR</a:t>
            </a:r>
          </a:p>
          <a:p>
            <a:pPr algn="l" fontAlgn="t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400" dirty="0"/>
              <a:t>Talleres </a:t>
            </a:r>
            <a:r>
              <a:rPr lang="es-CR" sz="2400" dirty="0" err="1"/>
              <a:t>Viveristas</a:t>
            </a:r>
            <a:r>
              <a:rPr lang="es-CR" sz="2400" dirty="0"/>
              <a:t> de aguacate (Regiones Central Oriental y Occidental, Brunca, Pacífico Central)</a:t>
            </a:r>
            <a:r>
              <a:rPr lang="es-ES" sz="2400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sz="2000" dirty="0"/>
          </a:p>
          <a:p>
            <a:pPr algn="just"/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1323504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C44DC3E-28FC-173D-7BCA-164B0A2F3D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838200" y="1690688"/>
            <a:ext cx="9705392" cy="6007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129ED2A-6AE9-9D10-458C-A9BE82DB8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cap="small" dirty="0"/>
              <a:t>Gestión de la Política Nacional de Semillas</a:t>
            </a:r>
            <a:endParaRPr lang="es-CR" sz="4000" b="1" cap="small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7811F51-0EAA-2B19-D161-A1B2B5CAC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1165" y="365125"/>
            <a:ext cx="1515035" cy="1595718"/>
          </a:xfrm>
          <a:prstGeom prst="rect">
            <a:avLst/>
          </a:prstGeom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01D2525-134E-38BC-BABA-51F942E62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s-CR" sz="1800" b="0" i="0" u="none" strike="noStrike" dirty="0">
              <a:effectLst/>
              <a:latin typeface="Arial" panose="020B0604020202020204" pitchFamily="34" charset="0"/>
            </a:endParaRPr>
          </a:p>
          <a:p>
            <a:pPr fontAlgn="t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200" dirty="0"/>
              <a:t>Reuniones CINDE: cacao y cáñamo-cannabis psicoactivo</a:t>
            </a:r>
          </a:p>
          <a:p>
            <a:pPr marR="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200" dirty="0"/>
              <a:t>Seguimiento Planes de Mejora Regulatoria (MEIC)</a:t>
            </a:r>
          </a:p>
          <a:p>
            <a:pPr marR="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200" dirty="0"/>
              <a:t>Comisión Reglamentación Ley 10113 (Cáñamo y cannabis psicoactivo)</a:t>
            </a:r>
          </a:p>
          <a:p>
            <a:pPr marR="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200" dirty="0"/>
              <a:t>Atención de consultas usuarios(as) cáñamo y cannabis psicoactivo, reuniones presenciales y virtuales</a:t>
            </a:r>
          </a:p>
          <a:p>
            <a:pPr marR="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200" dirty="0"/>
              <a:t>Sesiones ICAFÉ- evaluaciones Café Robusta</a:t>
            </a:r>
          </a:p>
          <a:p>
            <a:pPr marR="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200" dirty="0"/>
              <a:t>Sesiones CNP-Papa</a:t>
            </a:r>
          </a:p>
          <a:p>
            <a:pPr marR="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200" dirty="0"/>
              <a:t>Sesiones CNP-Cáñamo</a:t>
            </a:r>
          </a:p>
          <a:p>
            <a:pPr fontAlgn="t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200" dirty="0"/>
              <a:t>Taller INTA-ONS: plan de trabajo conjunto</a:t>
            </a:r>
          </a:p>
          <a:p>
            <a:pPr fontAlgn="t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CR" sz="2200" dirty="0"/>
              <a:t>Informe mensual a CONARROZ sobre semilla disponible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s-ES" sz="2200" dirty="0"/>
          </a:p>
          <a:p>
            <a:pPr algn="just"/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2871971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C44DC3E-28FC-173D-7BCA-164B0A2F3D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838200" y="1690688"/>
            <a:ext cx="9705392" cy="6007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129ED2A-6AE9-9D10-458C-A9BE82DB8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cap="small" dirty="0"/>
              <a:t>Gestión de la Política Nacional de Semillas</a:t>
            </a:r>
            <a:endParaRPr lang="es-CR" sz="4000" b="1" cap="small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7811F51-0EAA-2B19-D161-A1B2B5CAC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1165" y="365125"/>
            <a:ext cx="1515035" cy="1595718"/>
          </a:xfrm>
          <a:prstGeom prst="rect">
            <a:avLst/>
          </a:prstGeom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01D2525-134E-38BC-BABA-51F942E62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s-CR" sz="1800" b="0" i="0" u="none" strike="noStrike" dirty="0">
              <a:effectLst/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s-CR" sz="2200" dirty="0"/>
              <a:t>Procedimiento-protocolo donación y descarte de semillas de muestreos oficiales (CIGRAS-ONS y colaboración miembros JD: Ing. Maikol Rodríguez Araya y </a:t>
            </a:r>
            <a:r>
              <a:rPr lang="es-CR" sz="2200" dirty="0" err="1"/>
              <a:t>M.Sc</a:t>
            </a:r>
            <a:r>
              <a:rPr lang="es-CR" sz="2200" dirty="0"/>
              <a:t>. Ester Vargas Ramírez).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s-CR" sz="2200" dirty="0"/>
              <a:t>Revisión técnica de los programas de certificación de semilla y verificación de estándares de calidad.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s-CR" sz="2200" dirty="0"/>
              <a:t>Procedimientos relacionados con reglamentos a Ley 10113 (Cáñamo y cannabis psicoactivo).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s-ES" sz="2200" dirty="0"/>
          </a:p>
          <a:p>
            <a:pPr algn="just"/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2691702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D66BF-295D-6CE1-DFD5-783F97C17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cap="small" dirty="0"/>
              <a:t>Otros asuntos estratégicos y de seguimiento </a:t>
            </a:r>
            <a:endParaRPr lang="es-CR" b="1" cap="smal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7B203F-AAAD-C3B9-56DE-E34D9EC5D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8931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Presupuesto 2023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/>
              <a:t>Documentar caso y enviar nota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/>
              <a:t>Solicitar apoyo de la Junta Directiva. Ley Nº6289. Art. 20, inciso d) y e)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/>
              <a:t>Implicaciones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Cierre del Proyecto de </a:t>
            </a:r>
            <a:r>
              <a:rPr lang="es-ES" sz="2400" dirty="0" err="1"/>
              <a:t>Fundecooperacion</a:t>
            </a:r>
            <a:r>
              <a:rPr lang="es-ES" sz="2400" dirty="0"/>
              <a:t> </a:t>
            </a:r>
            <a:r>
              <a:rPr lang="es-ES" sz="2000" dirty="0"/>
              <a:t>2021-2022 </a:t>
            </a:r>
            <a:r>
              <a:rPr lang="es-ES" sz="2000" b="1" dirty="0"/>
              <a:t>US$182.000 (¢106 millones)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Gestiones para un escalamiento del Proyecto de Semillas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Expediente 23.397 Ley Orgánica del Ministerio de Agricultura y </a:t>
            </a:r>
            <a:r>
              <a:rPr lang="es-ES" sz="2400" dirty="0" err="1"/>
              <a:t>Ganaderìa</a:t>
            </a:r>
            <a:r>
              <a:rPr lang="es-ES" sz="2400" dirty="0"/>
              <a:t> (MAG) y del sector agropecuario, pesquero y rural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Reunión del CAN 4 y 5 de enero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2400" dirty="0"/>
              <a:t>Revisión de Acuerdos </a:t>
            </a:r>
          </a:p>
          <a:p>
            <a:pPr marL="0" indent="0">
              <a:buNone/>
            </a:pPr>
            <a:endParaRPr lang="es-ES" dirty="0"/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F0669C99-3A19-D3E9-992C-51E273A85671}"/>
              </a:ext>
            </a:extLst>
          </p:cNvPr>
          <p:cNvCxnSpPr/>
          <p:nvPr/>
        </p:nvCxnSpPr>
        <p:spPr>
          <a:xfrm flipV="1">
            <a:off x="838200" y="1690687"/>
            <a:ext cx="10515600" cy="1"/>
          </a:xfrm>
          <a:prstGeom prst="line">
            <a:avLst/>
          </a:prstGeom>
          <a:ln w="5715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5606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3338</TotalTime>
  <Words>610</Words>
  <Application>Microsoft Office PowerPoint</Application>
  <PresentationFormat>Panorámica</PresentationFormat>
  <Paragraphs>72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Wingdings</vt:lpstr>
      <vt:lpstr>Tema de Office</vt:lpstr>
      <vt:lpstr>Presentación de PowerPoint</vt:lpstr>
      <vt:lpstr>Informe de Gestión 2022</vt:lpstr>
      <vt:lpstr>Gestión de la Mejora Institucional </vt:lpstr>
      <vt:lpstr>Gestión Estratégica Institucional </vt:lpstr>
      <vt:lpstr>Gestión Estratégica Institucional </vt:lpstr>
      <vt:lpstr>Gestión de la Política Nacional de Semillas</vt:lpstr>
      <vt:lpstr>Gestión de la Política Nacional de Semillas</vt:lpstr>
      <vt:lpstr>Gestión de la Política Nacional de Semillas</vt:lpstr>
      <vt:lpstr>Otros asuntos estratégicos y de seguimiento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Tania Lopez Lee</dc:creator>
  <cp:lastModifiedBy>Tania Lopez Lee</cp:lastModifiedBy>
  <cp:revision>182</cp:revision>
  <cp:lastPrinted>2022-11-15T19:45:44Z</cp:lastPrinted>
  <dcterms:created xsi:type="dcterms:W3CDTF">2021-03-19T20:52:04Z</dcterms:created>
  <dcterms:modified xsi:type="dcterms:W3CDTF">2022-12-19T21:19:36Z</dcterms:modified>
</cp:coreProperties>
</file>